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693400" cy="6019800"/>
  <p:notesSz cx="10693400" cy="60198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9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1866138"/>
            <a:ext cx="9089390" cy="12641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EDEDED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3371088"/>
            <a:ext cx="7485380" cy="1504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EDEDED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EDEDED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384554"/>
            <a:ext cx="4651629" cy="39730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384554"/>
            <a:ext cx="4651629" cy="39730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EDEDED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5396" y="330351"/>
            <a:ext cx="10037445" cy="5367020"/>
          </a:xfrm>
          <a:custGeom>
            <a:avLst/>
            <a:gdLst/>
            <a:ahLst/>
            <a:cxnLst/>
            <a:rect l="l" t="t" r="r" b="b"/>
            <a:pathLst>
              <a:path w="10037445" h="5367020">
                <a:moveTo>
                  <a:pt x="0" y="0"/>
                </a:moveTo>
                <a:lnTo>
                  <a:pt x="10037341" y="0"/>
                </a:lnTo>
                <a:lnTo>
                  <a:pt x="10037341" y="5366697"/>
                </a:lnTo>
                <a:lnTo>
                  <a:pt x="0" y="5366697"/>
                </a:lnTo>
                <a:lnTo>
                  <a:pt x="0" y="0"/>
                </a:lnTo>
                <a:close/>
              </a:path>
            </a:pathLst>
          </a:custGeom>
          <a:ln w="22277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46119" y="365686"/>
            <a:ext cx="6574639" cy="918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EDEDED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384554"/>
            <a:ext cx="9624060" cy="39730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5598414"/>
            <a:ext cx="3421888" cy="300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5598414"/>
            <a:ext cx="2459482" cy="300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5598414"/>
            <a:ext cx="2459482" cy="300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50900"/>
            <a:ext cx="10693400" cy="2926080"/>
          </a:xfrm>
          <a:custGeom>
            <a:avLst/>
            <a:gdLst/>
            <a:ahLst/>
            <a:cxnLst/>
            <a:rect l="l" t="t" r="r" b="b"/>
            <a:pathLst>
              <a:path w="10693400" h="2926079">
                <a:moveTo>
                  <a:pt x="0" y="2925598"/>
                </a:moveTo>
                <a:lnTo>
                  <a:pt x="0" y="0"/>
                </a:lnTo>
                <a:lnTo>
                  <a:pt x="10693399" y="0"/>
                </a:lnTo>
                <a:lnTo>
                  <a:pt x="10693399" y="2925598"/>
                </a:lnTo>
                <a:lnTo>
                  <a:pt x="0" y="2925598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33268" y="4876213"/>
            <a:ext cx="4763770" cy="606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210820" algn="r">
              <a:lnSpc>
                <a:spcPts val="1730"/>
              </a:lnSpc>
              <a:spcBef>
                <a:spcPts val="125"/>
              </a:spcBef>
            </a:pPr>
            <a:r>
              <a:rPr sz="1550" spc="-335" dirty="0">
                <a:solidFill>
                  <a:srgbClr val="EDEDED"/>
                </a:solidFill>
                <a:latin typeface="Lucida Sans Unicode"/>
                <a:cs typeface="Lucida Sans Unicode"/>
              </a:rPr>
              <a:t>●</a:t>
            </a:r>
            <a:endParaRPr sz="1550" dirty="0">
              <a:latin typeface="Lucida Sans Unicode"/>
              <a:cs typeface="Lucida Sans Unicode"/>
            </a:endParaRPr>
          </a:p>
          <a:p>
            <a:pPr marL="256540" indent="-243840" algn="ctr">
              <a:lnSpc>
                <a:spcPts val="2810"/>
              </a:lnSpc>
              <a:buClr>
                <a:srgbClr val="EDEDED"/>
              </a:buClr>
              <a:buSzPct val="63265"/>
              <a:buFont typeface="Lucida Sans Unicode"/>
              <a:buChar char="●"/>
              <a:tabLst>
                <a:tab pos="256540" algn="l"/>
              </a:tabLst>
            </a:pPr>
            <a:r>
              <a:rPr lang="id-ID" sz="2000" u="sng" cap="all" dirty="0" smtClean="0">
                <a:solidFill>
                  <a:schemeClr val="tx1"/>
                </a:solidFill>
                <a:latin typeface="Roboto"/>
              </a:rPr>
              <a:t>DR. MASRUHIN, S.PD.I., M.PD.</a:t>
            </a:r>
            <a:endParaRPr sz="2000" u="sng" dirty="0">
              <a:solidFill>
                <a:schemeClr val="tx1"/>
              </a:solidFill>
              <a:latin typeface="Roboto"/>
              <a:cs typeface="Robo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45400" y="2390597"/>
            <a:ext cx="7879715" cy="1028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3940"/>
              </a:lnSpc>
              <a:spcBef>
                <a:spcPts val="105"/>
              </a:spcBef>
            </a:pPr>
            <a:r>
              <a:rPr sz="3500" dirty="0">
                <a:solidFill>
                  <a:srgbClr val="FFFFFF"/>
                </a:solidFill>
              </a:rPr>
              <a:t>MODERASI</a:t>
            </a:r>
            <a:r>
              <a:rPr sz="3500" spc="-25" dirty="0">
                <a:solidFill>
                  <a:srgbClr val="FFFFFF"/>
                </a:solidFill>
              </a:rPr>
              <a:t> </a:t>
            </a:r>
            <a:r>
              <a:rPr sz="3500" spc="-10" dirty="0">
                <a:solidFill>
                  <a:srgbClr val="FFFFFF"/>
                </a:solidFill>
              </a:rPr>
              <a:t>BERAGAMA</a:t>
            </a:r>
            <a:endParaRPr sz="3500" dirty="0"/>
          </a:p>
          <a:p>
            <a:pPr algn="ctr">
              <a:lnSpc>
                <a:spcPts val="3940"/>
              </a:lnSpc>
            </a:pPr>
            <a:r>
              <a:rPr sz="3500" dirty="0">
                <a:solidFill>
                  <a:srgbClr val="FFFFFF"/>
                </a:solidFill>
              </a:rPr>
              <a:t>BAGI</a:t>
            </a:r>
            <a:r>
              <a:rPr sz="3500" spc="-80" dirty="0">
                <a:solidFill>
                  <a:srgbClr val="FFFFFF"/>
                </a:solidFill>
              </a:rPr>
              <a:t> </a:t>
            </a:r>
            <a:r>
              <a:rPr sz="3500" spc="-10" dirty="0">
                <a:solidFill>
                  <a:srgbClr val="FFFFFF"/>
                </a:solidFill>
              </a:rPr>
              <a:t>PARA</a:t>
            </a:r>
            <a:r>
              <a:rPr sz="3500" spc="-100" dirty="0">
                <a:solidFill>
                  <a:srgbClr val="FFFFFF"/>
                </a:solidFill>
              </a:rPr>
              <a:t> </a:t>
            </a:r>
            <a:r>
              <a:rPr sz="3500" dirty="0">
                <a:solidFill>
                  <a:srgbClr val="FFFFFF"/>
                </a:solidFill>
              </a:rPr>
              <a:t>PEMUDA</a:t>
            </a:r>
            <a:r>
              <a:rPr sz="3500" spc="-95" dirty="0">
                <a:solidFill>
                  <a:srgbClr val="FFFFFF"/>
                </a:solidFill>
              </a:rPr>
              <a:t> </a:t>
            </a:r>
            <a:r>
              <a:rPr sz="3500" dirty="0">
                <a:solidFill>
                  <a:srgbClr val="FFFFFF"/>
                </a:solidFill>
              </a:rPr>
              <a:t>DAN</a:t>
            </a:r>
            <a:r>
              <a:rPr sz="3500" spc="-55" dirty="0">
                <a:solidFill>
                  <a:srgbClr val="FFFFFF"/>
                </a:solidFill>
              </a:rPr>
              <a:t> </a:t>
            </a:r>
            <a:r>
              <a:rPr sz="3500" spc="-10" dirty="0">
                <a:solidFill>
                  <a:srgbClr val="FFFFFF"/>
                </a:solidFill>
              </a:rPr>
              <a:t>MAHASISWA</a:t>
            </a:r>
            <a:endParaRPr sz="3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5396" y="330351"/>
            <a:ext cx="10037445" cy="5367020"/>
          </a:xfrm>
          <a:custGeom>
            <a:avLst/>
            <a:gdLst/>
            <a:ahLst/>
            <a:cxnLst/>
            <a:rect l="l" t="t" r="r" b="b"/>
            <a:pathLst>
              <a:path w="10037445" h="5367020">
                <a:moveTo>
                  <a:pt x="0" y="0"/>
                </a:moveTo>
                <a:lnTo>
                  <a:pt x="10037341" y="0"/>
                </a:lnTo>
                <a:lnTo>
                  <a:pt x="10037341" y="5366697"/>
                </a:lnTo>
                <a:lnTo>
                  <a:pt x="0" y="5366697"/>
                </a:lnTo>
                <a:lnTo>
                  <a:pt x="0" y="0"/>
                </a:lnTo>
                <a:close/>
              </a:path>
            </a:pathLst>
          </a:custGeom>
          <a:ln w="22277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46119" y="478724"/>
            <a:ext cx="4186997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solidFill>
                  <a:srgbClr val="434343"/>
                </a:solidFill>
              </a:rPr>
              <a:t>LIMA</a:t>
            </a:r>
            <a:r>
              <a:rPr b="1" spc="15" dirty="0">
                <a:solidFill>
                  <a:srgbClr val="434343"/>
                </a:solidFill>
              </a:rPr>
              <a:t> </a:t>
            </a:r>
            <a:r>
              <a:rPr b="1" dirty="0">
                <a:solidFill>
                  <a:srgbClr val="434343"/>
                </a:solidFill>
              </a:rPr>
              <a:t>N</a:t>
            </a:r>
            <a:r>
              <a:rPr b="1" dirty="0">
                <a:solidFill>
                  <a:srgbClr val="000000"/>
                </a:solidFill>
              </a:rPr>
              <a:t>ILAI</a:t>
            </a:r>
            <a:r>
              <a:rPr b="1" spc="30" dirty="0">
                <a:solidFill>
                  <a:srgbClr val="000000"/>
                </a:solidFill>
              </a:rPr>
              <a:t> </a:t>
            </a:r>
            <a:r>
              <a:rPr b="1" spc="-20" dirty="0">
                <a:solidFill>
                  <a:srgbClr val="000000"/>
                </a:solidFill>
              </a:rPr>
              <a:t>DASAR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5972" y="1599214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5972" y="2234135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972" y="2869056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972" y="3715616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972" y="905292"/>
            <a:ext cx="1600200" cy="4781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764"/>
              </a:lnSpc>
              <a:spcBef>
                <a:spcPts val="125"/>
              </a:spcBef>
            </a:pPr>
            <a:r>
              <a:rPr sz="1550" b="1" dirty="0">
                <a:latin typeface="Roboto"/>
                <a:cs typeface="Roboto"/>
              </a:rPr>
              <a:t>1.</a:t>
            </a:r>
            <a:r>
              <a:rPr sz="1550" b="1" spc="-25" dirty="0">
                <a:latin typeface="Roboto"/>
                <a:cs typeface="Roboto"/>
              </a:rPr>
              <a:t> </a:t>
            </a:r>
            <a:r>
              <a:rPr sz="1550" b="1" spc="-10" dirty="0">
                <a:latin typeface="Roboto"/>
                <a:cs typeface="Roboto"/>
              </a:rPr>
              <a:t>BERTUHAN</a:t>
            </a:r>
            <a:endParaRPr sz="1550" b="1" dirty="0">
              <a:latin typeface="Roboto"/>
              <a:cs typeface="Roboto"/>
            </a:endParaRPr>
          </a:p>
          <a:p>
            <a:pPr marL="12700">
              <a:lnSpc>
                <a:spcPts val="1764"/>
              </a:lnSpc>
            </a:pPr>
            <a:r>
              <a:rPr sz="1550" spc="-10" dirty="0">
                <a:latin typeface="Roboto"/>
                <a:cs typeface="Roboto"/>
              </a:rPr>
              <a:t>Indikator</a:t>
            </a:r>
            <a:r>
              <a:rPr sz="1550" spc="-20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perilaku:</a:t>
            </a:r>
            <a:endParaRPr sz="1550" dirty="0">
              <a:latin typeface="Roboto"/>
              <a:cs typeface="Robo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6724" y="1540213"/>
            <a:ext cx="2865755" cy="259461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144780" algn="just">
              <a:lnSpc>
                <a:spcPts val="1670"/>
              </a:lnSpc>
              <a:spcBef>
                <a:spcPts val="340"/>
              </a:spcBef>
            </a:pPr>
            <a:r>
              <a:rPr sz="1550" dirty="0">
                <a:latin typeface="Roboto"/>
                <a:cs typeface="Roboto"/>
              </a:rPr>
              <a:t>Memeluk</a:t>
            </a:r>
            <a:r>
              <a:rPr sz="1550" spc="4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agama</a:t>
            </a:r>
            <a:r>
              <a:rPr sz="1550" spc="8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yang</a:t>
            </a:r>
            <a:r>
              <a:rPr sz="1550" spc="55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diyakini </a:t>
            </a:r>
            <a:r>
              <a:rPr sz="1550" dirty="0">
                <a:latin typeface="Roboto"/>
                <a:cs typeface="Roboto"/>
              </a:rPr>
              <a:t>dan</a:t>
            </a:r>
            <a:r>
              <a:rPr sz="1550" spc="-1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menjalankan</a:t>
            </a:r>
            <a:r>
              <a:rPr sz="1550" spc="-1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ibadah</a:t>
            </a:r>
            <a:r>
              <a:rPr sz="1550" spc="-15" dirty="0">
                <a:latin typeface="Roboto"/>
                <a:cs typeface="Roboto"/>
              </a:rPr>
              <a:t> </a:t>
            </a:r>
            <a:r>
              <a:rPr sz="1550" spc="-20" dirty="0">
                <a:latin typeface="Roboto"/>
                <a:cs typeface="Roboto"/>
              </a:rPr>
              <a:t>yang </a:t>
            </a:r>
            <a:r>
              <a:rPr sz="1550" spc="-10" dirty="0">
                <a:latin typeface="Roboto"/>
                <a:cs typeface="Roboto"/>
              </a:rPr>
              <a:t>diperintahkan.</a:t>
            </a:r>
            <a:endParaRPr sz="1550">
              <a:latin typeface="Roboto"/>
              <a:cs typeface="Roboto"/>
            </a:endParaRPr>
          </a:p>
          <a:p>
            <a:pPr marL="12700" algn="just">
              <a:lnSpc>
                <a:spcPts val="1540"/>
              </a:lnSpc>
            </a:pPr>
            <a:r>
              <a:rPr sz="1550" dirty="0">
                <a:latin typeface="Roboto"/>
                <a:cs typeface="Roboto"/>
              </a:rPr>
              <a:t>Menjunjung</a:t>
            </a:r>
            <a:r>
              <a:rPr sz="1550" spc="-50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tinggi</a:t>
            </a:r>
            <a:r>
              <a:rPr sz="1550" spc="-70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integritas</a:t>
            </a:r>
            <a:endParaRPr sz="1550">
              <a:latin typeface="Roboto"/>
              <a:cs typeface="Roboto"/>
            </a:endParaRPr>
          </a:p>
          <a:p>
            <a:pPr marL="12700" marR="461645">
              <a:lnSpc>
                <a:spcPts val="1670"/>
              </a:lnSpc>
              <a:spcBef>
                <a:spcPts val="120"/>
              </a:spcBef>
            </a:pPr>
            <a:r>
              <a:rPr sz="1550" spc="-10" dirty="0">
                <a:latin typeface="Roboto"/>
                <a:cs typeface="Roboto"/>
              </a:rPr>
              <a:t>(berprinsip</a:t>
            </a:r>
            <a:r>
              <a:rPr sz="1550" dirty="0">
                <a:latin typeface="Roboto"/>
                <a:cs typeface="Roboto"/>
              </a:rPr>
              <a:t> karena</a:t>
            </a:r>
            <a:r>
              <a:rPr sz="1550" spc="35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perintah Tuhan).</a:t>
            </a:r>
            <a:endParaRPr sz="1550">
              <a:latin typeface="Roboto"/>
              <a:cs typeface="Roboto"/>
            </a:endParaRPr>
          </a:p>
          <a:p>
            <a:pPr marL="12700">
              <a:lnSpc>
                <a:spcPts val="1540"/>
              </a:lnSpc>
            </a:pPr>
            <a:r>
              <a:rPr sz="1550" dirty="0">
                <a:latin typeface="Roboto"/>
                <a:cs typeface="Roboto"/>
              </a:rPr>
              <a:t>Menempuh</a:t>
            </a:r>
            <a:r>
              <a:rPr sz="1550" spc="3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jalan</a:t>
            </a:r>
            <a:r>
              <a:rPr sz="1550" spc="40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tengan</a:t>
            </a:r>
            <a:r>
              <a:rPr sz="1550" spc="35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(jalan</a:t>
            </a:r>
            <a:endParaRPr sz="1550">
              <a:latin typeface="Roboto"/>
              <a:cs typeface="Roboto"/>
            </a:endParaRPr>
          </a:p>
          <a:p>
            <a:pPr marL="12700" marR="5080">
              <a:lnSpc>
                <a:spcPts val="1670"/>
              </a:lnSpc>
              <a:spcBef>
                <a:spcPts val="114"/>
              </a:spcBef>
            </a:pPr>
            <a:r>
              <a:rPr sz="1550" dirty="0">
                <a:latin typeface="Roboto"/>
                <a:cs typeface="Roboto"/>
              </a:rPr>
              <a:t>yang</a:t>
            </a:r>
            <a:r>
              <a:rPr sz="1550" spc="-3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paling</a:t>
            </a:r>
            <a:r>
              <a:rPr sz="1550" spc="-3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terbaik)</a:t>
            </a:r>
            <a:r>
              <a:rPr sz="1550" spc="-4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atau</a:t>
            </a:r>
            <a:r>
              <a:rPr sz="1550" spc="-20" dirty="0">
                <a:latin typeface="Roboto"/>
                <a:cs typeface="Roboto"/>
              </a:rPr>
              <a:t> tidak </a:t>
            </a:r>
            <a:r>
              <a:rPr sz="1550" dirty="0">
                <a:latin typeface="Roboto"/>
                <a:cs typeface="Roboto"/>
              </a:rPr>
              <a:t>ekstrim</a:t>
            </a:r>
            <a:r>
              <a:rPr sz="1550" spc="-2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kanan</a:t>
            </a:r>
            <a:r>
              <a:rPr sz="1550" spc="-30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(terlalu</a:t>
            </a:r>
            <a:r>
              <a:rPr sz="1550" spc="-30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kaku)</a:t>
            </a:r>
            <a:r>
              <a:rPr sz="1550" spc="-60" dirty="0">
                <a:latin typeface="Roboto"/>
                <a:cs typeface="Roboto"/>
              </a:rPr>
              <a:t> </a:t>
            </a:r>
            <a:r>
              <a:rPr sz="1550" spc="-25" dirty="0">
                <a:latin typeface="Roboto"/>
                <a:cs typeface="Roboto"/>
              </a:rPr>
              <a:t>dan </a:t>
            </a:r>
            <a:r>
              <a:rPr sz="1550" dirty="0">
                <a:latin typeface="Roboto"/>
                <a:cs typeface="Roboto"/>
              </a:rPr>
              <a:t>ekstrim</a:t>
            </a:r>
            <a:r>
              <a:rPr sz="1550" spc="-30" dirty="0">
                <a:latin typeface="Roboto"/>
                <a:cs typeface="Roboto"/>
              </a:rPr>
              <a:t> </a:t>
            </a:r>
            <a:r>
              <a:rPr sz="1550" spc="-20" dirty="0">
                <a:latin typeface="Roboto"/>
                <a:cs typeface="Roboto"/>
              </a:rPr>
              <a:t>kiri</a:t>
            </a:r>
            <a:r>
              <a:rPr sz="1550" spc="-80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(terlalu</a:t>
            </a:r>
            <a:r>
              <a:rPr sz="1550" spc="-40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bebas).</a:t>
            </a:r>
            <a:endParaRPr sz="1550">
              <a:latin typeface="Roboto"/>
              <a:cs typeface="Roboto"/>
            </a:endParaRPr>
          </a:p>
          <a:p>
            <a:pPr marL="12700">
              <a:lnSpc>
                <a:spcPts val="1540"/>
              </a:lnSpc>
            </a:pPr>
            <a:r>
              <a:rPr sz="1550" dirty="0">
                <a:latin typeface="Roboto"/>
                <a:cs typeface="Roboto"/>
              </a:rPr>
              <a:t>Memberi</a:t>
            </a:r>
            <a:r>
              <a:rPr sz="1550" spc="30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manfaat</a:t>
            </a:r>
            <a:r>
              <a:rPr sz="1550" spc="90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bagi</a:t>
            </a:r>
            <a:r>
              <a:rPr sz="1550" spc="30" dirty="0">
                <a:latin typeface="Roboto"/>
                <a:cs typeface="Roboto"/>
              </a:rPr>
              <a:t> </a:t>
            </a:r>
            <a:r>
              <a:rPr sz="1550" spc="-20" dirty="0">
                <a:latin typeface="Roboto"/>
                <a:cs typeface="Roboto"/>
              </a:rPr>
              <a:t>orang</a:t>
            </a:r>
            <a:endParaRPr sz="1550">
              <a:latin typeface="Roboto"/>
              <a:cs typeface="Roboto"/>
            </a:endParaRPr>
          </a:p>
          <a:p>
            <a:pPr marL="12700">
              <a:lnSpc>
                <a:spcPts val="1764"/>
              </a:lnSpc>
            </a:pPr>
            <a:r>
              <a:rPr sz="1550" spc="-10" dirty="0">
                <a:latin typeface="Roboto"/>
                <a:cs typeface="Roboto"/>
              </a:rPr>
              <a:t>lain.</a:t>
            </a:r>
            <a:endParaRPr sz="155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57465" y="3219456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57465" y="3640509"/>
            <a:ext cx="114935" cy="493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7899"/>
              </a:lnSpc>
              <a:spcBef>
                <a:spcPts val="9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 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57465" y="4856882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57464" y="2458699"/>
            <a:ext cx="2279835" cy="5003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850"/>
              </a:lnSpc>
              <a:spcBef>
                <a:spcPts val="125"/>
              </a:spcBef>
            </a:pPr>
            <a:r>
              <a:rPr sz="1550" b="1" dirty="0">
                <a:solidFill>
                  <a:srgbClr val="434343"/>
                </a:solidFill>
                <a:latin typeface="Roboto"/>
                <a:cs typeface="Roboto"/>
              </a:rPr>
              <a:t>2.</a:t>
            </a:r>
            <a:r>
              <a:rPr sz="1550" b="1" spc="-2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b="1" spc="-10" dirty="0">
                <a:solidFill>
                  <a:srgbClr val="434343"/>
                </a:solidFill>
                <a:latin typeface="Roboto"/>
                <a:cs typeface="Roboto"/>
              </a:rPr>
              <a:t>PERIKEMANUSIAAN</a:t>
            </a:r>
            <a:endParaRPr sz="1550" b="1" dirty="0">
              <a:latin typeface="Roboto"/>
              <a:cs typeface="Roboto"/>
            </a:endParaRPr>
          </a:p>
          <a:p>
            <a:pPr marL="12700">
              <a:lnSpc>
                <a:spcPts val="1850"/>
              </a:lnSpc>
            </a:pP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Indikator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perilaku:</a:t>
            </a:r>
            <a:endParaRPr sz="1550" dirty="0">
              <a:latin typeface="Roboto"/>
              <a:cs typeface="Robo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58218" y="3160454"/>
            <a:ext cx="2542540" cy="21374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04"/>
              </a:spcBef>
            </a:pP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Toleran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terhadap</a:t>
            </a:r>
            <a:r>
              <a:rPr sz="1550" spc="-2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perbedaan agama.</a:t>
            </a:r>
            <a:endParaRPr sz="1550">
              <a:latin typeface="Roboto"/>
              <a:cs typeface="Roboto"/>
            </a:endParaRPr>
          </a:p>
          <a:p>
            <a:pPr marL="12700" marR="149860">
              <a:lnSpc>
                <a:spcPts val="1839"/>
              </a:lnSpc>
              <a:spcBef>
                <a:spcPts val="5"/>
              </a:spcBef>
            </a:pP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Menghormati</a:t>
            </a:r>
            <a:r>
              <a:rPr sz="1550" spc="-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orang</a:t>
            </a:r>
            <a:r>
              <a:rPr sz="1550" spc="3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lain.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Menolak segala</a:t>
            </a:r>
            <a:r>
              <a:rPr sz="1550" spc="3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macam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kekerasan</a:t>
            </a:r>
            <a:r>
              <a:rPr sz="1550" spc="1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dan</a:t>
            </a:r>
            <a:r>
              <a:rPr sz="1550" spc="1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kedzaliman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dengan</a:t>
            </a:r>
            <a:r>
              <a:rPr sz="1550" spc="-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cara</a:t>
            </a:r>
            <a:r>
              <a:rPr sz="1550" spc="1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yang</a:t>
            </a:r>
            <a:r>
              <a:rPr sz="1550" spc="-1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juga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berperikemanusiaan.</a:t>
            </a:r>
            <a:endParaRPr sz="1550">
              <a:latin typeface="Roboto"/>
              <a:cs typeface="Roboto"/>
            </a:endParaRPr>
          </a:p>
          <a:p>
            <a:pPr marL="12700" marR="28575">
              <a:lnSpc>
                <a:spcPts val="1839"/>
              </a:lnSpc>
              <a:spcBef>
                <a:spcPts val="10"/>
              </a:spcBef>
            </a:pP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Membantu orang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lain</a:t>
            </a:r>
            <a:r>
              <a:rPr sz="1550" spc="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dalam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kebaikan</a:t>
            </a:r>
            <a:r>
              <a:rPr sz="1550" spc="-1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dan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 kebenaran.</a:t>
            </a:r>
            <a:endParaRPr sz="1550">
              <a:latin typeface="Roboto"/>
              <a:cs typeface="Robo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32365" y="2198784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232365" y="2900538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32365" y="3368374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32365" y="3836211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32365" y="1204110"/>
            <a:ext cx="2610135" cy="73406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04"/>
              </a:spcBef>
            </a:pPr>
            <a:r>
              <a:rPr sz="1550" b="1" dirty="0">
                <a:solidFill>
                  <a:srgbClr val="434343"/>
                </a:solidFill>
                <a:latin typeface="Roboto"/>
                <a:cs typeface="Roboto"/>
              </a:rPr>
              <a:t>3.</a:t>
            </a:r>
            <a:r>
              <a:rPr sz="1550" b="1" spc="-5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b="1" dirty="0">
                <a:solidFill>
                  <a:srgbClr val="434343"/>
                </a:solidFill>
                <a:latin typeface="Roboto"/>
                <a:cs typeface="Roboto"/>
              </a:rPr>
              <a:t>BERSATU</a:t>
            </a:r>
            <a:r>
              <a:rPr sz="1550" b="1" spc="-4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b="1" spc="-20" dirty="0">
                <a:solidFill>
                  <a:srgbClr val="434343"/>
                </a:solidFill>
                <a:latin typeface="Roboto"/>
                <a:cs typeface="Roboto"/>
              </a:rPr>
              <a:t>DALAM </a:t>
            </a:r>
            <a:r>
              <a:rPr sz="1550" b="1" spc="-10" dirty="0">
                <a:solidFill>
                  <a:srgbClr val="434343"/>
                </a:solidFill>
                <a:latin typeface="Roboto"/>
                <a:cs typeface="Roboto"/>
              </a:rPr>
              <a:t>KERAGAMAN</a:t>
            </a:r>
            <a:endParaRPr sz="1550" b="1" dirty="0">
              <a:latin typeface="Roboto"/>
              <a:cs typeface="Roboto"/>
            </a:endParaRPr>
          </a:p>
          <a:p>
            <a:pPr marL="12700">
              <a:lnSpc>
                <a:spcPts val="1785"/>
              </a:lnSpc>
            </a:pP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Indikator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perilaku:</a:t>
            </a:r>
            <a:endParaRPr sz="1550" dirty="0">
              <a:latin typeface="Roboto"/>
              <a:cs typeface="Robo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33116" y="2139782"/>
            <a:ext cx="2667000" cy="283972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27305">
              <a:lnSpc>
                <a:spcPts val="1839"/>
              </a:lnSpc>
              <a:spcBef>
                <a:spcPts val="204"/>
              </a:spcBef>
            </a:pP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Bekerja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sama</a:t>
            </a:r>
            <a:r>
              <a:rPr sz="1550" spc="-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di</a:t>
            </a:r>
            <a:r>
              <a:rPr sz="1550" spc="-5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wilayah</a:t>
            </a:r>
            <a:r>
              <a:rPr sz="1550" spc="-1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yang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bisa</a:t>
            </a:r>
            <a:r>
              <a:rPr sz="1550" spc="-5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dikerjasamakan</a:t>
            </a:r>
            <a:r>
              <a:rPr sz="1550" spc="-5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untuk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menghasilkan</a:t>
            </a:r>
            <a:r>
              <a:rPr sz="1550" spc="-2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kebaikan.</a:t>
            </a:r>
            <a:endParaRPr sz="1550">
              <a:latin typeface="Roboto"/>
              <a:cs typeface="Roboto"/>
            </a:endParaRPr>
          </a:p>
          <a:p>
            <a:pPr marL="12700" marR="621665">
              <a:lnSpc>
                <a:spcPts val="1839"/>
              </a:lnSpc>
              <a:spcBef>
                <a:spcPts val="5"/>
              </a:spcBef>
            </a:pP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Suka</a:t>
            </a:r>
            <a:r>
              <a:rPr sz="1550" spc="-3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berdialog</a:t>
            </a:r>
            <a:r>
              <a:rPr sz="1550" spc="-5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untuk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menemukan</a:t>
            </a:r>
            <a:r>
              <a:rPr sz="1550" spc="16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kebaikan.</a:t>
            </a:r>
            <a:endParaRPr sz="1550">
              <a:latin typeface="Roboto"/>
              <a:cs typeface="Roboto"/>
            </a:endParaRPr>
          </a:p>
          <a:p>
            <a:pPr marL="12700" marR="5080">
              <a:lnSpc>
                <a:spcPts val="1839"/>
              </a:lnSpc>
              <a:spcBef>
                <a:spcPts val="5"/>
              </a:spcBef>
            </a:pP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Mau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bersikap</a:t>
            </a:r>
            <a:r>
              <a:rPr sz="1550" spc="-3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positif</a:t>
            </a:r>
            <a:r>
              <a:rPr sz="1550" spc="-4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terhadap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kesepakatan</a:t>
            </a:r>
            <a:r>
              <a:rPr sz="1550" spc="8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bersama.</a:t>
            </a:r>
            <a:endParaRPr sz="1550">
              <a:latin typeface="Roboto"/>
              <a:cs typeface="Roboto"/>
            </a:endParaRPr>
          </a:p>
          <a:p>
            <a:pPr marL="12700" marR="51435">
              <a:lnSpc>
                <a:spcPts val="1839"/>
              </a:lnSpc>
              <a:spcBef>
                <a:spcPts val="5"/>
              </a:spcBef>
            </a:pP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Menghindarkan</a:t>
            </a:r>
            <a:r>
              <a:rPr sz="1550" spc="1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diri</a:t>
            </a:r>
            <a:r>
              <a:rPr sz="1550" spc="-3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dari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ucapan,</a:t>
            </a:r>
            <a:r>
              <a:rPr sz="1550" spc="-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sikap,</a:t>
            </a:r>
            <a:r>
              <a:rPr sz="1550" spc="-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dan</a:t>
            </a:r>
            <a:r>
              <a:rPr sz="1550" spc="-4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perbuatan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yang</a:t>
            </a:r>
            <a:r>
              <a:rPr sz="1550" spc="-1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dapat</a:t>
            </a:r>
            <a:r>
              <a:rPr sz="1550" spc="1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memicu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kerenggangan,</a:t>
            </a:r>
            <a:r>
              <a:rPr sz="1550" spc="13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perpecahan, </a:t>
            </a:r>
            <a:r>
              <a:rPr sz="1550" dirty="0">
                <a:solidFill>
                  <a:srgbClr val="434343"/>
                </a:solidFill>
                <a:latin typeface="Roboto"/>
                <a:cs typeface="Roboto"/>
              </a:rPr>
              <a:t>dan</a:t>
            </a:r>
            <a:r>
              <a:rPr sz="1550" spc="-2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permusuhan.</a:t>
            </a:r>
            <a:endParaRPr sz="155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4257" y="319212"/>
            <a:ext cx="10059670" cy="5389245"/>
            <a:chOff x="324257" y="319212"/>
            <a:chExt cx="10059670" cy="5389245"/>
          </a:xfrm>
        </p:grpSpPr>
        <p:sp>
          <p:nvSpPr>
            <p:cNvPr id="3" name="object 3"/>
            <p:cNvSpPr/>
            <p:nvPr/>
          </p:nvSpPr>
          <p:spPr>
            <a:xfrm>
              <a:off x="335396" y="330351"/>
              <a:ext cx="10037445" cy="5367020"/>
            </a:xfrm>
            <a:custGeom>
              <a:avLst/>
              <a:gdLst/>
              <a:ahLst/>
              <a:cxnLst/>
              <a:rect l="l" t="t" r="r" b="b"/>
              <a:pathLst>
                <a:path w="10037445" h="5367020">
                  <a:moveTo>
                    <a:pt x="0" y="0"/>
                  </a:moveTo>
                  <a:lnTo>
                    <a:pt x="10037341" y="0"/>
                  </a:lnTo>
                  <a:lnTo>
                    <a:pt x="10037341" y="5366697"/>
                  </a:lnTo>
                  <a:lnTo>
                    <a:pt x="0" y="5366697"/>
                  </a:lnTo>
                  <a:lnTo>
                    <a:pt x="0" y="0"/>
                  </a:lnTo>
                  <a:close/>
                </a:path>
              </a:pathLst>
            </a:custGeom>
            <a:ln w="22277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35396" y="330351"/>
              <a:ext cx="10037445" cy="5367020"/>
            </a:xfrm>
            <a:custGeom>
              <a:avLst/>
              <a:gdLst/>
              <a:ahLst/>
              <a:cxnLst/>
              <a:rect l="l" t="t" r="r" b="b"/>
              <a:pathLst>
                <a:path w="10037445" h="5367020">
                  <a:moveTo>
                    <a:pt x="0" y="0"/>
                  </a:moveTo>
                  <a:lnTo>
                    <a:pt x="10037341" y="0"/>
                  </a:lnTo>
                  <a:lnTo>
                    <a:pt x="10037341" y="5366697"/>
                  </a:lnTo>
                  <a:lnTo>
                    <a:pt x="0" y="5366697"/>
                  </a:lnTo>
                  <a:lnTo>
                    <a:pt x="0" y="0"/>
                  </a:lnTo>
                  <a:close/>
                </a:path>
              </a:pathLst>
            </a:custGeom>
            <a:ln w="22277">
              <a:solidFill>
                <a:srgbClr val="4453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362947" y="461695"/>
            <a:ext cx="3924804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solidFill>
                  <a:srgbClr val="434343"/>
                </a:solidFill>
              </a:rPr>
              <a:t>LIMA</a:t>
            </a:r>
            <a:r>
              <a:rPr b="1" spc="15" dirty="0">
                <a:solidFill>
                  <a:srgbClr val="434343"/>
                </a:solidFill>
              </a:rPr>
              <a:t> </a:t>
            </a:r>
            <a:r>
              <a:rPr b="1" dirty="0">
                <a:solidFill>
                  <a:srgbClr val="434343"/>
                </a:solidFill>
              </a:rPr>
              <a:t>N</a:t>
            </a:r>
            <a:r>
              <a:rPr b="1" dirty="0">
                <a:solidFill>
                  <a:srgbClr val="000000"/>
                </a:solidFill>
              </a:rPr>
              <a:t>ILAI</a:t>
            </a:r>
            <a:r>
              <a:rPr b="1" spc="30" dirty="0">
                <a:solidFill>
                  <a:srgbClr val="000000"/>
                </a:solidFill>
              </a:rPr>
              <a:t> </a:t>
            </a:r>
            <a:r>
              <a:rPr b="1" spc="-20" dirty="0">
                <a:solidFill>
                  <a:srgbClr val="000000"/>
                </a:solidFill>
              </a:rPr>
              <a:t>DASAR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08473" y="1932584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8473" y="2467254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8473" y="3001924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8473" y="4071264"/>
            <a:ext cx="11493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0" dirty="0">
                <a:solidFill>
                  <a:srgbClr val="434343"/>
                </a:solidFill>
                <a:latin typeface="Roboto"/>
                <a:cs typeface="Roboto"/>
              </a:rPr>
              <a:t>o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8473" y="1138411"/>
            <a:ext cx="3219027" cy="5003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850"/>
              </a:lnSpc>
              <a:spcBef>
                <a:spcPts val="125"/>
              </a:spcBef>
            </a:pPr>
            <a:r>
              <a:rPr sz="1550" b="1" dirty="0">
                <a:solidFill>
                  <a:srgbClr val="434343"/>
                </a:solidFill>
                <a:latin typeface="Roboto"/>
                <a:cs typeface="Roboto"/>
              </a:rPr>
              <a:t>4.</a:t>
            </a:r>
            <a:r>
              <a:rPr sz="1550" b="1" spc="6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b="1" dirty="0">
                <a:solidFill>
                  <a:srgbClr val="434343"/>
                </a:solidFill>
                <a:latin typeface="Roboto"/>
                <a:cs typeface="Roboto"/>
              </a:rPr>
              <a:t>BIJAK</a:t>
            </a:r>
            <a:r>
              <a:rPr sz="1550" b="1" spc="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b="1" dirty="0">
                <a:solidFill>
                  <a:srgbClr val="434343"/>
                </a:solidFill>
                <a:latin typeface="Roboto"/>
                <a:cs typeface="Roboto"/>
              </a:rPr>
              <a:t>DALAM</a:t>
            </a:r>
            <a:r>
              <a:rPr sz="1550" b="1" spc="7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b="1" spc="-10" dirty="0">
                <a:solidFill>
                  <a:srgbClr val="434343"/>
                </a:solidFill>
                <a:latin typeface="Roboto"/>
                <a:cs typeface="Roboto"/>
              </a:rPr>
              <a:t>KEPELOPORAN</a:t>
            </a:r>
            <a:endParaRPr sz="1550" b="1" dirty="0">
              <a:latin typeface="Roboto"/>
              <a:cs typeface="Roboto"/>
            </a:endParaRPr>
          </a:p>
          <a:p>
            <a:pPr marL="12700">
              <a:lnSpc>
                <a:spcPts val="1850"/>
              </a:lnSpc>
            </a:pP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Indikator</a:t>
            </a:r>
            <a:r>
              <a:rPr sz="1550" spc="-2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perilaku:</a:t>
            </a:r>
            <a:endParaRPr sz="1550" dirty="0">
              <a:latin typeface="Roboto"/>
              <a:cs typeface="Robo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9225" y="1840165"/>
            <a:ext cx="3399154" cy="269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56895">
              <a:lnSpc>
                <a:spcPct val="100000"/>
              </a:lnSpc>
              <a:spcBef>
                <a:spcPts val="105"/>
              </a:spcBef>
            </a:pP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Memiliki</a:t>
            </a:r>
            <a:r>
              <a:rPr sz="1750" spc="-3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inisiatif</a:t>
            </a:r>
            <a:r>
              <a:rPr sz="1750" spc="-4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untuk</a:t>
            </a:r>
            <a:r>
              <a:rPr sz="1750" spc="-5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20" dirty="0">
                <a:solidFill>
                  <a:srgbClr val="434343"/>
                </a:solidFill>
                <a:latin typeface="Roboto"/>
                <a:cs typeface="Roboto"/>
              </a:rPr>
              <a:t>terus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belajar.</a:t>
            </a:r>
            <a:endParaRPr sz="1750">
              <a:latin typeface="Roboto"/>
              <a:cs typeface="Roboto"/>
            </a:endParaRPr>
          </a:p>
          <a:p>
            <a:pPr marL="12700" marR="325755">
              <a:lnSpc>
                <a:spcPct val="100000"/>
              </a:lnSpc>
              <a:spcBef>
                <a:spcPts val="10"/>
              </a:spcBef>
            </a:pP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Mau</a:t>
            </a:r>
            <a:r>
              <a:rPr sz="1750" spc="-8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berkorban</a:t>
            </a:r>
            <a:r>
              <a:rPr sz="1750" spc="-8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untuk</a:t>
            </a:r>
            <a:r>
              <a:rPr sz="1750" spc="-9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kebaikan orang</a:t>
            </a:r>
            <a:r>
              <a:rPr sz="1750" spc="-8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banyak.</a:t>
            </a:r>
            <a:endParaRPr sz="1750">
              <a:latin typeface="Roboto"/>
              <a:cs typeface="Roboto"/>
            </a:endParaRPr>
          </a:p>
          <a:p>
            <a:pPr marL="12700" marR="93980">
              <a:lnSpc>
                <a:spcPct val="100000"/>
              </a:lnSpc>
              <a:spcBef>
                <a:spcPts val="10"/>
              </a:spcBef>
            </a:pP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Mau</a:t>
            </a:r>
            <a:r>
              <a:rPr sz="1750" spc="-6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mengajak</a:t>
            </a:r>
            <a:r>
              <a:rPr sz="1750" spc="-7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orang</a:t>
            </a:r>
            <a:r>
              <a:rPr sz="1750" spc="-7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lain</a:t>
            </a:r>
            <a:r>
              <a:rPr sz="1750" spc="-6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20" dirty="0">
                <a:solidFill>
                  <a:srgbClr val="434343"/>
                </a:solidFill>
                <a:latin typeface="Roboto"/>
                <a:cs typeface="Roboto"/>
              </a:rPr>
              <a:t>untuk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terlibat</a:t>
            </a:r>
            <a:r>
              <a:rPr sz="1750" spc="-2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dalam</a:t>
            </a:r>
            <a:r>
              <a:rPr sz="1750" spc="-2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program</a:t>
            </a:r>
            <a:r>
              <a:rPr sz="1750" spc="-2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moderasi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beragama</a:t>
            </a:r>
            <a:r>
              <a:rPr sz="1750" spc="-4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dengan</a:t>
            </a:r>
            <a:r>
              <a:rPr sz="1750" spc="-5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cara</a:t>
            </a:r>
            <a:r>
              <a:rPr sz="1750" spc="-4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20" dirty="0">
                <a:solidFill>
                  <a:srgbClr val="434343"/>
                </a:solidFill>
                <a:latin typeface="Roboto"/>
                <a:cs typeface="Roboto"/>
              </a:rPr>
              <a:t>yang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beragam.</a:t>
            </a:r>
            <a:endParaRPr sz="175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Bijak</a:t>
            </a:r>
            <a:r>
              <a:rPr sz="1750" spc="-7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dan</a:t>
            </a:r>
            <a:r>
              <a:rPr sz="1750" spc="-6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cerdas</a:t>
            </a:r>
            <a:r>
              <a:rPr sz="1750" spc="-8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dalam</a:t>
            </a:r>
            <a:r>
              <a:rPr sz="1750" spc="-2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menyikapi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pertentangan</a:t>
            </a:r>
            <a:r>
              <a:rPr sz="1750" spc="-10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dan</a:t>
            </a:r>
            <a:r>
              <a:rPr sz="1750" spc="-9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perbedaan</a:t>
            </a:r>
            <a:r>
              <a:rPr sz="1550" spc="-10" dirty="0">
                <a:solidFill>
                  <a:srgbClr val="434343"/>
                </a:solidFill>
                <a:latin typeface="Roboto"/>
                <a:cs typeface="Roboto"/>
              </a:rPr>
              <a:t>.</a:t>
            </a:r>
            <a:endParaRPr sz="1550">
              <a:latin typeface="Roboto"/>
              <a:cs typeface="Robo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17388" y="3267966"/>
            <a:ext cx="14033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50" dirty="0">
                <a:latin typeface="Roboto"/>
                <a:cs typeface="Roboto"/>
              </a:rPr>
              <a:t>o</a:t>
            </a:r>
            <a:endParaRPr sz="1550">
              <a:latin typeface="Roboto"/>
              <a:cs typeface="Robo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17388" y="3735802"/>
            <a:ext cx="14033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50" dirty="0">
                <a:latin typeface="Roboto"/>
                <a:cs typeface="Roboto"/>
              </a:rPr>
              <a:t>o</a:t>
            </a:r>
            <a:endParaRPr sz="1550">
              <a:latin typeface="Roboto"/>
              <a:cs typeface="Robo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17388" y="4203638"/>
            <a:ext cx="14033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50" dirty="0">
                <a:latin typeface="Roboto"/>
                <a:cs typeface="Roboto"/>
              </a:rPr>
              <a:t>o</a:t>
            </a:r>
            <a:endParaRPr sz="1550">
              <a:latin typeface="Roboto"/>
              <a:cs typeface="Robo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62946" y="2577872"/>
            <a:ext cx="2793754" cy="5003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l">
              <a:lnSpc>
                <a:spcPts val="1850"/>
              </a:lnSpc>
              <a:spcBef>
                <a:spcPts val="125"/>
              </a:spcBef>
            </a:pPr>
            <a:r>
              <a:rPr sz="1550" b="1" dirty="0">
                <a:latin typeface="Roboto"/>
                <a:cs typeface="Roboto"/>
              </a:rPr>
              <a:t>5.</a:t>
            </a:r>
            <a:r>
              <a:rPr sz="1550" b="1" spc="-25" dirty="0">
                <a:latin typeface="Roboto"/>
                <a:cs typeface="Roboto"/>
              </a:rPr>
              <a:t> </a:t>
            </a:r>
            <a:r>
              <a:rPr sz="1550" b="1" spc="-10" dirty="0">
                <a:latin typeface="Roboto"/>
                <a:cs typeface="Roboto"/>
              </a:rPr>
              <a:t>NASIONALISME</a:t>
            </a:r>
            <a:endParaRPr sz="1550" b="1" dirty="0">
              <a:latin typeface="Roboto"/>
              <a:cs typeface="Roboto"/>
            </a:endParaRPr>
          </a:p>
          <a:p>
            <a:pPr marL="12700">
              <a:lnSpc>
                <a:spcPts val="1850"/>
              </a:lnSpc>
            </a:pPr>
            <a:r>
              <a:rPr sz="1550" spc="-10" dirty="0">
                <a:latin typeface="Roboto"/>
                <a:cs typeface="Roboto"/>
              </a:rPr>
              <a:t>Indikator</a:t>
            </a:r>
            <a:r>
              <a:rPr sz="1550" spc="-20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perilaku:</a:t>
            </a:r>
            <a:endParaRPr sz="1550" dirty="0">
              <a:latin typeface="Roboto"/>
              <a:cs typeface="Robo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18140" y="3279627"/>
            <a:ext cx="3839210" cy="190373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04"/>
              </a:spcBef>
            </a:pPr>
            <a:r>
              <a:rPr sz="1550" dirty="0">
                <a:latin typeface="Roboto"/>
                <a:cs typeface="Roboto"/>
              </a:rPr>
              <a:t>Bersikap </a:t>
            </a:r>
            <a:r>
              <a:rPr sz="1550" spc="-10" dirty="0">
                <a:latin typeface="Roboto"/>
                <a:cs typeface="Roboto"/>
              </a:rPr>
              <a:t>konstruktif</a:t>
            </a:r>
            <a:r>
              <a:rPr sz="1550" spc="-1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terhadap perbedaan</a:t>
            </a:r>
            <a:r>
              <a:rPr sz="1550" spc="20" dirty="0">
                <a:latin typeface="Roboto"/>
                <a:cs typeface="Roboto"/>
              </a:rPr>
              <a:t> </a:t>
            </a:r>
            <a:r>
              <a:rPr sz="1550" spc="-25" dirty="0">
                <a:latin typeface="Roboto"/>
                <a:cs typeface="Roboto"/>
              </a:rPr>
              <a:t>di </a:t>
            </a:r>
            <a:r>
              <a:rPr sz="1550" spc="-10" dirty="0">
                <a:latin typeface="Roboto"/>
                <a:cs typeface="Roboto"/>
              </a:rPr>
              <a:t>Indonesia.</a:t>
            </a:r>
            <a:endParaRPr sz="1550" dirty="0">
              <a:latin typeface="Roboto"/>
              <a:cs typeface="Roboto"/>
            </a:endParaRPr>
          </a:p>
          <a:p>
            <a:pPr marL="12700" marR="55880">
              <a:lnSpc>
                <a:spcPts val="1839"/>
              </a:lnSpc>
              <a:spcBef>
                <a:spcPts val="5"/>
              </a:spcBef>
            </a:pPr>
            <a:r>
              <a:rPr sz="1550" dirty="0">
                <a:latin typeface="Roboto"/>
                <a:cs typeface="Roboto"/>
              </a:rPr>
              <a:t>Mau</a:t>
            </a:r>
            <a:r>
              <a:rPr sz="1550" spc="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belajar</a:t>
            </a:r>
            <a:r>
              <a:rPr sz="1550" spc="-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kepada</a:t>
            </a:r>
            <a:r>
              <a:rPr sz="1550" spc="15" dirty="0">
                <a:latin typeface="Roboto"/>
                <a:cs typeface="Roboto"/>
              </a:rPr>
              <a:t> </a:t>
            </a:r>
            <a:r>
              <a:rPr sz="1550" spc="-60" dirty="0">
                <a:latin typeface="Roboto"/>
                <a:cs typeface="Roboto"/>
              </a:rPr>
              <a:t>tokoh-</a:t>
            </a:r>
            <a:r>
              <a:rPr sz="1550" dirty="0">
                <a:latin typeface="Roboto"/>
                <a:cs typeface="Roboto"/>
              </a:rPr>
              <a:t>tokoh</a:t>
            </a:r>
            <a:r>
              <a:rPr sz="1550" spc="10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Indonesia </a:t>
            </a:r>
            <a:r>
              <a:rPr sz="1550" dirty="0">
                <a:latin typeface="Roboto"/>
                <a:cs typeface="Roboto"/>
              </a:rPr>
              <a:t>dalam</a:t>
            </a:r>
            <a:r>
              <a:rPr sz="1550" spc="70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memperjuagkan</a:t>
            </a:r>
            <a:r>
              <a:rPr sz="1550" spc="55" dirty="0">
                <a:latin typeface="Roboto"/>
                <a:cs typeface="Roboto"/>
              </a:rPr>
              <a:t> </a:t>
            </a:r>
            <a:r>
              <a:rPr sz="1550" spc="-20" dirty="0">
                <a:latin typeface="Roboto"/>
                <a:cs typeface="Roboto"/>
              </a:rPr>
              <a:t>NKRI.</a:t>
            </a:r>
            <a:endParaRPr sz="1550" dirty="0">
              <a:latin typeface="Roboto"/>
              <a:cs typeface="Roboto"/>
            </a:endParaRPr>
          </a:p>
          <a:p>
            <a:pPr marL="12700" marR="511175">
              <a:lnSpc>
                <a:spcPts val="1839"/>
              </a:lnSpc>
              <a:spcBef>
                <a:spcPts val="5"/>
              </a:spcBef>
            </a:pPr>
            <a:r>
              <a:rPr sz="1550" dirty="0">
                <a:latin typeface="Roboto"/>
                <a:cs typeface="Roboto"/>
              </a:rPr>
              <a:t>Ikut</a:t>
            </a:r>
            <a:r>
              <a:rPr sz="1550" spc="-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bersikap</a:t>
            </a:r>
            <a:r>
              <a:rPr sz="1550" spc="-2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sebagai</a:t>
            </a:r>
            <a:r>
              <a:rPr sz="1550" spc="-50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warga </a:t>
            </a:r>
            <a:r>
              <a:rPr sz="1550" spc="-10" dirty="0">
                <a:latin typeface="Roboto"/>
                <a:cs typeface="Roboto"/>
              </a:rPr>
              <a:t>negara </a:t>
            </a:r>
            <a:r>
              <a:rPr sz="1550" dirty="0">
                <a:latin typeface="Roboto"/>
                <a:cs typeface="Roboto"/>
              </a:rPr>
              <a:t>terhadap</a:t>
            </a:r>
            <a:r>
              <a:rPr sz="1550" spc="-1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berbagai</a:t>
            </a:r>
            <a:r>
              <a:rPr sz="1550" spc="-4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ucapan,</a:t>
            </a:r>
            <a:r>
              <a:rPr sz="1550" spc="4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sikap,</a:t>
            </a:r>
            <a:r>
              <a:rPr sz="1550" spc="40" dirty="0">
                <a:latin typeface="Roboto"/>
                <a:cs typeface="Roboto"/>
              </a:rPr>
              <a:t> </a:t>
            </a:r>
            <a:r>
              <a:rPr sz="1550" spc="-25" dirty="0">
                <a:latin typeface="Roboto"/>
                <a:cs typeface="Roboto"/>
              </a:rPr>
              <a:t>dan </a:t>
            </a:r>
            <a:r>
              <a:rPr sz="1550" dirty="0">
                <a:latin typeface="Roboto"/>
                <a:cs typeface="Roboto"/>
              </a:rPr>
              <a:t>tindakan yang</a:t>
            </a:r>
            <a:r>
              <a:rPr sz="1550" spc="-15" dirty="0">
                <a:latin typeface="Roboto"/>
                <a:cs typeface="Roboto"/>
              </a:rPr>
              <a:t> </a:t>
            </a:r>
            <a:r>
              <a:rPr sz="1550" dirty="0">
                <a:latin typeface="Roboto"/>
                <a:cs typeface="Roboto"/>
              </a:rPr>
              <a:t>menciderai</a:t>
            </a:r>
            <a:r>
              <a:rPr sz="1550" spc="-40" dirty="0">
                <a:latin typeface="Roboto"/>
                <a:cs typeface="Roboto"/>
              </a:rPr>
              <a:t> </a:t>
            </a:r>
            <a:r>
              <a:rPr sz="1550" spc="-10" dirty="0">
                <a:latin typeface="Roboto"/>
                <a:cs typeface="Roboto"/>
              </a:rPr>
              <a:t>moderasi beragama.</a:t>
            </a:r>
            <a:endParaRPr sz="155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81"/>
            <a:ext cx="10693400" cy="6015355"/>
          </a:xfrm>
          <a:custGeom>
            <a:avLst/>
            <a:gdLst/>
            <a:ahLst/>
            <a:cxnLst/>
            <a:rect l="l" t="t" r="r" b="b"/>
            <a:pathLst>
              <a:path w="10693400" h="6015355">
                <a:moveTo>
                  <a:pt x="10693400" y="6015037"/>
                </a:moveTo>
                <a:lnTo>
                  <a:pt x="0" y="6015037"/>
                </a:lnTo>
                <a:lnTo>
                  <a:pt x="0" y="0"/>
                </a:lnTo>
                <a:lnTo>
                  <a:pt x="10693400" y="0"/>
                </a:lnTo>
                <a:lnTo>
                  <a:pt x="10693400" y="6015037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5396" y="330351"/>
            <a:ext cx="10037445" cy="5367020"/>
          </a:xfrm>
          <a:custGeom>
            <a:avLst/>
            <a:gdLst/>
            <a:ahLst/>
            <a:cxnLst/>
            <a:rect l="l" t="t" r="r" b="b"/>
            <a:pathLst>
              <a:path w="10037445" h="5367020">
                <a:moveTo>
                  <a:pt x="0" y="0"/>
                </a:moveTo>
                <a:lnTo>
                  <a:pt x="10037341" y="0"/>
                </a:lnTo>
                <a:lnTo>
                  <a:pt x="10037341" y="5366697"/>
                </a:lnTo>
                <a:lnTo>
                  <a:pt x="0" y="5366697"/>
                </a:lnTo>
                <a:lnTo>
                  <a:pt x="0" y="0"/>
                </a:lnTo>
                <a:close/>
              </a:path>
            </a:pathLst>
          </a:custGeom>
          <a:ln w="22277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60136" y="2551719"/>
            <a:ext cx="2900045" cy="21640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50" b="1" spc="-10" dirty="0">
                <a:solidFill>
                  <a:srgbClr val="434343"/>
                </a:solidFill>
                <a:latin typeface="Roboto"/>
                <a:cs typeface="Roboto"/>
              </a:rPr>
              <a:t>Tujuan:</a:t>
            </a:r>
            <a:endParaRPr sz="1750" b="1" dirty="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Para</a:t>
            </a:r>
            <a:r>
              <a:rPr sz="1750" spc="-3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MAHASISWA</a:t>
            </a:r>
            <a:r>
              <a:rPr sz="1750" spc="-4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25" dirty="0">
                <a:solidFill>
                  <a:srgbClr val="434343"/>
                </a:solidFill>
                <a:latin typeface="Roboto"/>
                <a:cs typeface="Roboto"/>
              </a:rPr>
              <a:t>dan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pemuda</a:t>
            </a:r>
            <a:r>
              <a:rPr sz="1750" spc="-6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20" dirty="0">
                <a:solidFill>
                  <a:srgbClr val="434343"/>
                </a:solidFill>
                <a:latin typeface="Roboto"/>
                <a:cs typeface="Roboto"/>
              </a:rPr>
              <a:t>Indonesia</a:t>
            </a:r>
            <a:r>
              <a:rPr sz="1750" spc="-6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20" dirty="0">
                <a:solidFill>
                  <a:srgbClr val="434343"/>
                </a:solidFill>
                <a:latin typeface="Roboto"/>
                <a:cs typeface="Roboto"/>
              </a:rPr>
              <a:t>yang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mampu</a:t>
            </a:r>
            <a:r>
              <a:rPr sz="1750" spc="-3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20" dirty="0">
                <a:solidFill>
                  <a:srgbClr val="434343"/>
                </a:solidFill>
                <a:latin typeface="Roboto"/>
                <a:cs typeface="Roboto"/>
              </a:rPr>
              <a:t>hidup</a:t>
            </a:r>
            <a:r>
              <a:rPr sz="1750" spc="-4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harmonis</a:t>
            </a:r>
            <a:r>
              <a:rPr sz="1750" spc="-5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25" dirty="0">
                <a:solidFill>
                  <a:srgbClr val="434343"/>
                </a:solidFill>
                <a:latin typeface="Roboto"/>
                <a:cs typeface="Roboto"/>
              </a:rPr>
              <a:t>dan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sinergis</a:t>
            </a:r>
            <a:r>
              <a:rPr sz="1750" spc="-7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di</a:t>
            </a:r>
            <a:r>
              <a:rPr sz="1750" spc="-4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tengah</a:t>
            </a:r>
            <a:r>
              <a:rPr sz="1750" spc="-5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perbedaan </a:t>
            </a:r>
            <a:r>
              <a:rPr sz="1750" dirty="0">
                <a:solidFill>
                  <a:srgbClr val="434343"/>
                </a:solidFill>
                <a:latin typeface="Roboto"/>
                <a:cs typeface="Roboto"/>
              </a:rPr>
              <a:t>agama</a:t>
            </a:r>
            <a:r>
              <a:rPr sz="1750" spc="380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25" dirty="0">
                <a:solidFill>
                  <a:srgbClr val="434343"/>
                </a:solidFill>
                <a:latin typeface="Roboto"/>
                <a:cs typeface="Roboto"/>
              </a:rPr>
              <a:t>supaya</a:t>
            </a:r>
            <a:r>
              <a:rPr sz="1750" spc="-20" dirty="0">
                <a:solidFill>
                  <a:srgbClr val="434343"/>
                </a:solidFill>
                <a:latin typeface="Roboto"/>
                <a:cs typeface="Roboto"/>
              </a:rPr>
              <a:t> dapat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berpartisipasi</a:t>
            </a:r>
            <a:r>
              <a:rPr sz="1750" spc="-2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dalam </a:t>
            </a:r>
            <a:r>
              <a:rPr sz="1750" spc="-20" dirty="0">
                <a:solidFill>
                  <a:srgbClr val="434343"/>
                </a:solidFill>
                <a:latin typeface="Roboto"/>
                <a:cs typeface="Roboto"/>
              </a:rPr>
              <a:t>pembangunan 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manusia.</a:t>
            </a:r>
            <a:endParaRPr sz="1750" dirty="0">
              <a:latin typeface="Roboto"/>
              <a:cs typeface="Robo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46301" y="365686"/>
            <a:ext cx="7774458" cy="918631"/>
          </a:xfrm>
          <a:prstGeom prst="rect">
            <a:avLst/>
          </a:prstGeom>
        </p:spPr>
        <p:txBody>
          <a:bodyPr vert="horz" wrap="square" lIns="0" tIns="425236" rIns="0" bIns="0" rtlCol="0">
            <a:spAutoFit/>
          </a:bodyPr>
          <a:lstStyle/>
          <a:p>
            <a:pPr marL="1769110" algn="ctr">
              <a:lnSpc>
                <a:spcPct val="100000"/>
              </a:lnSpc>
              <a:spcBef>
                <a:spcPts val="105"/>
              </a:spcBef>
            </a:pPr>
            <a:r>
              <a:rPr sz="3150" b="1" spc="-20" dirty="0">
                <a:solidFill>
                  <a:srgbClr val="000000"/>
                </a:solidFill>
              </a:rPr>
              <a:t>TUJUAN</a:t>
            </a:r>
            <a:r>
              <a:rPr sz="3150" b="1" spc="-70" dirty="0">
                <a:solidFill>
                  <a:srgbClr val="000000"/>
                </a:solidFill>
              </a:rPr>
              <a:t> </a:t>
            </a:r>
            <a:r>
              <a:rPr sz="3150" b="1" dirty="0">
                <a:solidFill>
                  <a:srgbClr val="000000"/>
                </a:solidFill>
              </a:rPr>
              <a:t>DAN</a:t>
            </a:r>
            <a:r>
              <a:rPr sz="3150" b="1" spc="-70" dirty="0">
                <a:solidFill>
                  <a:srgbClr val="000000"/>
                </a:solidFill>
              </a:rPr>
              <a:t> </a:t>
            </a:r>
            <a:r>
              <a:rPr sz="3150" b="1" spc="-10" dirty="0">
                <a:solidFill>
                  <a:srgbClr val="000000"/>
                </a:solidFill>
              </a:rPr>
              <a:t>PARAMETER</a:t>
            </a:r>
            <a:endParaRPr sz="3150" b="1" dirty="0"/>
          </a:p>
        </p:txBody>
      </p:sp>
      <p:sp>
        <p:nvSpPr>
          <p:cNvPr id="6" name="object 6"/>
          <p:cNvSpPr txBox="1"/>
          <p:nvPr/>
        </p:nvSpPr>
        <p:spPr>
          <a:xfrm>
            <a:off x="1068535" y="2238495"/>
            <a:ext cx="207645" cy="2959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50" spc="-25" dirty="0">
                <a:latin typeface="Roboto"/>
                <a:cs typeface="Roboto"/>
              </a:rPr>
              <a:t>1.</a:t>
            </a:r>
            <a:endParaRPr sz="1750">
              <a:latin typeface="Roboto"/>
              <a:cs typeface="Robo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535" y="2775839"/>
            <a:ext cx="207645" cy="782955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750" spc="-25" dirty="0">
                <a:latin typeface="Roboto"/>
                <a:cs typeface="Roboto"/>
              </a:rPr>
              <a:t>2.</a:t>
            </a:r>
            <a:endParaRPr sz="17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750" spc="-25" dirty="0">
                <a:latin typeface="Roboto"/>
                <a:cs typeface="Roboto"/>
              </a:rPr>
              <a:t>3.</a:t>
            </a:r>
            <a:endParaRPr sz="1750">
              <a:latin typeface="Roboto"/>
              <a:cs typeface="Robo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535" y="3909339"/>
            <a:ext cx="207645" cy="2959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50" spc="-25" dirty="0">
                <a:latin typeface="Roboto"/>
                <a:cs typeface="Roboto"/>
              </a:rPr>
              <a:t>4.</a:t>
            </a:r>
            <a:endParaRPr sz="1750">
              <a:latin typeface="Roboto"/>
              <a:cs typeface="Robo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69538" y="2254299"/>
            <a:ext cx="3421379" cy="19640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105535">
              <a:lnSpc>
                <a:spcPct val="100000"/>
              </a:lnSpc>
              <a:spcBef>
                <a:spcPts val="105"/>
              </a:spcBef>
            </a:pPr>
            <a:r>
              <a:rPr sz="1750" spc="-25" dirty="0">
                <a:latin typeface="Roboto"/>
                <a:cs typeface="Roboto"/>
              </a:rPr>
              <a:t>Menguatnya</a:t>
            </a:r>
            <a:r>
              <a:rPr sz="1750" spc="-15" dirty="0">
                <a:latin typeface="Roboto"/>
                <a:cs typeface="Roboto"/>
              </a:rPr>
              <a:t> </a:t>
            </a:r>
            <a:r>
              <a:rPr sz="1750" spc="-10" dirty="0">
                <a:latin typeface="Roboto"/>
                <a:cs typeface="Roboto"/>
              </a:rPr>
              <a:t>komitmen kebangsaan</a:t>
            </a:r>
            <a:endParaRPr sz="17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750" spc="-25" dirty="0">
                <a:latin typeface="Roboto"/>
                <a:cs typeface="Roboto"/>
              </a:rPr>
              <a:t>Meningkatnya</a:t>
            </a:r>
            <a:r>
              <a:rPr sz="1750" spc="35" dirty="0">
                <a:latin typeface="Roboto"/>
                <a:cs typeface="Roboto"/>
              </a:rPr>
              <a:t> </a:t>
            </a:r>
            <a:r>
              <a:rPr sz="1750" dirty="0">
                <a:latin typeface="Roboto"/>
                <a:cs typeface="Roboto"/>
              </a:rPr>
              <a:t>level</a:t>
            </a:r>
            <a:r>
              <a:rPr sz="1750" spc="40" dirty="0">
                <a:latin typeface="Roboto"/>
                <a:cs typeface="Roboto"/>
              </a:rPr>
              <a:t> </a:t>
            </a:r>
            <a:r>
              <a:rPr sz="1750" spc="-10" dirty="0">
                <a:latin typeface="Roboto"/>
                <a:cs typeface="Roboto"/>
              </a:rPr>
              <a:t>toleransi</a:t>
            </a:r>
            <a:endParaRPr sz="1750">
              <a:latin typeface="Roboto"/>
              <a:cs typeface="Roboto"/>
            </a:endParaRPr>
          </a:p>
          <a:p>
            <a:pPr marL="12700" marR="884555">
              <a:lnSpc>
                <a:spcPct val="100000"/>
              </a:lnSpc>
              <a:spcBef>
                <a:spcPts val="880"/>
              </a:spcBef>
            </a:pPr>
            <a:r>
              <a:rPr sz="1750" spc="-10" dirty="0">
                <a:latin typeface="Roboto"/>
                <a:cs typeface="Roboto"/>
              </a:rPr>
              <a:t>Antiradikalisme/berbagai </a:t>
            </a:r>
            <a:r>
              <a:rPr sz="1750" spc="-25" dirty="0">
                <a:latin typeface="Roboto"/>
                <a:cs typeface="Roboto"/>
              </a:rPr>
              <a:t>penggunaan</a:t>
            </a:r>
            <a:r>
              <a:rPr sz="1750" spc="-30" dirty="0">
                <a:latin typeface="Roboto"/>
                <a:cs typeface="Roboto"/>
              </a:rPr>
              <a:t> </a:t>
            </a:r>
            <a:r>
              <a:rPr sz="1750" spc="-10" dirty="0">
                <a:latin typeface="Roboto"/>
                <a:cs typeface="Roboto"/>
              </a:rPr>
              <a:t>kekerasan</a:t>
            </a:r>
            <a:endParaRPr sz="17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750" dirty="0">
                <a:latin typeface="Roboto"/>
                <a:cs typeface="Roboto"/>
              </a:rPr>
              <a:t>Akomodatif</a:t>
            </a:r>
            <a:r>
              <a:rPr sz="1750" spc="-50" dirty="0">
                <a:latin typeface="Roboto"/>
                <a:cs typeface="Roboto"/>
              </a:rPr>
              <a:t> </a:t>
            </a:r>
            <a:r>
              <a:rPr sz="1750" dirty="0">
                <a:latin typeface="Roboto"/>
                <a:cs typeface="Roboto"/>
              </a:rPr>
              <a:t>terhadap</a:t>
            </a:r>
            <a:r>
              <a:rPr sz="1750" spc="-70" dirty="0">
                <a:latin typeface="Roboto"/>
                <a:cs typeface="Roboto"/>
              </a:rPr>
              <a:t> </a:t>
            </a:r>
            <a:r>
              <a:rPr sz="1750" spc="-30" dirty="0">
                <a:latin typeface="Roboto"/>
                <a:cs typeface="Roboto"/>
              </a:rPr>
              <a:t>budaya</a:t>
            </a:r>
            <a:r>
              <a:rPr sz="1750" spc="-45" dirty="0">
                <a:latin typeface="Roboto"/>
                <a:cs typeface="Roboto"/>
              </a:rPr>
              <a:t> </a:t>
            </a:r>
            <a:r>
              <a:rPr sz="1750" spc="-10" dirty="0">
                <a:latin typeface="Roboto"/>
                <a:cs typeface="Roboto"/>
              </a:rPr>
              <a:t>lokal</a:t>
            </a:r>
            <a:endParaRPr sz="175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3275" y="1691024"/>
            <a:ext cx="1917700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50" b="1" spc="-25" dirty="0">
                <a:solidFill>
                  <a:srgbClr val="434343"/>
                </a:solidFill>
                <a:latin typeface="Roboto"/>
                <a:cs typeface="Roboto"/>
              </a:rPr>
              <a:t>EMPAT</a:t>
            </a:r>
            <a:r>
              <a:rPr sz="1750" b="1" spc="-75" dirty="0">
                <a:solidFill>
                  <a:srgbClr val="434343"/>
                </a:solidFill>
                <a:latin typeface="Roboto"/>
                <a:cs typeface="Roboto"/>
              </a:rPr>
              <a:t> </a:t>
            </a:r>
            <a:r>
              <a:rPr sz="1750" b="1" spc="-10" dirty="0">
                <a:solidFill>
                  <a:srgbClr val="434343"/>
                </a:solidFill>
                <a:latin typeface="Roboto"/>
                <a:cs typeface="Roboto"/>
              </a:rPr>
              <a:t>Parameter</a:t>
            </a:r>
            <a:r>
              <a:rPr sz="1750" spc="-10" dirty="0">
                <a:solidFill>
                  <a:srgbClr val="434343"/>
                </a:solidFill>
                <a:latin typeface="Roboto"/>
                <a:cs typeface="Roboto"/>
              </a:rPr>
              <a:t>:</a:t>
            </a:r>
            <a:endParaRPr sz="175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81"/>
            <a:ext cx="1886585" cy="6015355"/>
          </a:xfrm>
          <a:custGeom>
            <a:avLst/>
            <a:gdLst/>
            <a:ahLst/>
            <a:cxnLst/>
            <a:rect l="l" t="t" r="r" b="b"/>
            <a:pathLst>
              <a:path w="1886585" h="6015355">
                <a:moveTo>
                  <a:pt x="0" y="6015037"/>
                </a:moveTo>
                <a:lnTo>
                  <a:pt x="1886314" y="6015037"/>
                </a:lnTo>
                <a:lnTo>
                  <a:pt x="1886314" y="0"/>
                </a:lnTo>
                <a:lnTo>
                  <a:pt x="0" y="0"/>
                </a:lnTo>
                <a:lnTo>
                  <a:pt x="0" y="6015037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24257" y="2381"/>
            <a:ext cx="10369550" cy="6015355"/>
            <a:chOff x="324257" y="2381"/>
            <a:chExt cx="10369550" cy="6015355"/>
          </a:xfrm>
        </p:grpSpPr>
        <p:sp>
          <p:nvSpPr>
            <p:cNvPr id="4" name="object 4"/>
            <p:cNvSpPr/>
            <p:nvPr/>
          </p:nvSpPr>
          <p:spPr>
            <a:xfrm>
              <a:off x="8680903" y="2381"/>
              <a:ext cx="2012950" cy="6015355"/>
            </a:xfrm>
            <a:custGeom>
              <a:avLst/>
              <a:gdLst/>
              <a:ahLst/>
              <a:cxnLst/>
              <a:rect l="l" t="t" r="r" b="b"/>
              <a:pathLst>
                <a:path w="2012950" h="6015355">
                  <a:moveTo>
                    <a:pt x="0" y="6015037"/>
                  </a:moveTo>
                  <a:lnTo>
                    <a:pt x="2012496" y="6015037"/>
                  </a:lnTo>
                  <a:lnTo>
                    <a:pt x="2012496" y="0"/>
                  </a:lnTo>
                  <a:lnTo>
                    <a:pt x="0" y="0"/>
                  </a:lnTo>
                  <a:lnTo>
                    <a:pt x="0" y="6015037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5396" y="330351"/>
              <a:ext cx="10037445" cy="5367020"/>
            </a:xfrm>
            <a:custGeom>
              <a:avLst/>
              <a:gdLst/>
              <a:ahLst/>
              <a:cxnLst/>
              <a:rect l="l" t="t" r="r" b="b"/>
              <a:pathLst>
                <a:path w="10037445" h="5367020">
                  <a:moveTo>
                    <a:pt x="0" y="0"/>
                  </a:moveTo>
                  <a:lnTo>
                    <a:pt x="10037341" y="0"/>
                  </a:lnTo>
                  <a:lnTo>
                    <a:pt x="10037341" y="5366697"/>
                  </a:lnTo>
                  <a:lnTo>
                    <a:pt x="0" y="5366697"/>
                  </a:lnTo>
                  <a:lnTo>
                    <a:pt x="0" y="0"/>
                  </a:lnTo>
                  <a:close/>
                </a:path>
              </a:pathLst>
            </a:custGeom>
            <a:ln w="22277">
              <a:solidFill>
                <a:srgbClr val="4343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86314" y="2381"/>
              <a:ext cx="6795134" cy="6015355"/>
            </a:xfrm>
            <a:custGeom>
              <a:avLst/>
              <a:gdLst/>
              <a:ahLst/>
              <a:cxnLst/>
              <a:rect l="l" t="t" r="r" b="b"/>
              <a:pathLst>
                <a:path w="6795134" h="6015355">
                  <a:moveTo>
                    <a:pt x="6794589" y="6015037"/>
                  </a:moveTo>
                  <a:lnTo>
                    <a:pt x="0" y="6015037"/>
                  </a:lnTo>
                  <a:lnTo>
                    <a:pt x="0" y="0"/>
                  </a:lnTo>
                  <a:lnTo>
                    <a:pt x="6794589" y="0"/>
                  </a:lnTo>
                  <a:lnTo>
                    <a:pt x="6794589" y="6015037"/>
                  </a:lnTo>
                  <a:close/>
                </a:path>
              </a:pathLst>
            </a:custGeom>
            <a:solidFill>
              <a:srgbClr val="4343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46119" y="365686"/>
            <a:ext cx="6574639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0">
              <a:lnSpc>
                <a:spcPct val="100000"/>
              </a:lnSpc>
              <a:spcBef>
                <a:spcPts val="105"/>
              </a:spcBef>
            </a:pPr>
            <a:r>
              <a:rPr b="1" spc="-10" dirty="0"/>
              <a:t>PELANGGARAN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901234" y="2962333"/>
            <a:ext cx="20701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25" dirty="0">
                <a:solidFill>
                  <a:srgbClr val="FFFFFF"/>
                </a:solidFill>
                <a:latin typeface="Roboto"/>
                <a:cs typeface="Roboto"/>
              </a:rPr>
              <a:t>a)</a:t>
            </a:r>
            <a:endParaRPr sz="1550">
              <a:latin typeface="Roboto"/>
              <a:cs typeface="Robo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01234" y="3586115"/>
            <a:ext cx="20701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25" dirty="0">
                <a:solidFill>
                  <a:srgbClr val="FFFFFF"/>
                </a:solidFill>
                <a:latin typeface="Roboto"/>
                <a:cs typeface="Roboto"/>
              </a:rPr>
              <a:t>b)</a:t>
            </a:r>
            <a:endParaRPr sz="155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01234" y="4209896"/>
            <a:ext cx="19558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25" dirty="0">
                <a:solidFill>
                  <a:srgbClr val="FFFFFF"/>
                </a:solidFill>
                <a:latin typeface="Roboto"/>
                <a:cs typeface="Roboto"/>
              </a:rPr>
              <a:t>c)</a:t>
            </a:r>
            <a:endParaRPr sz="1550">
              <a:latin typeface="Roboto"/>
              <a:cs typeface="Robo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01234" y="1308720"/>
            <a:ext cx="3477260" cy="128206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2460"/>
              </a:lnSpc>
              <a:spcBef>
                <a:spcPts val="235"/>
              </a:spcBef>
            </a:pPr>
            <a:r>
              <a:rPr sz="2100" spc="-20" dirty="0">
                <a:solidFill>
                  <a:srgbClr val="EDEDED"/>
                </a:solidFill>
                <a:latin typeface="Roboto"/>
                <a:cs typeface="Roboto"/>
              </a:rPr>
              <a:t>Pengalaman</a:t>
            </a:r>
            <a:r>
              <a:rPr sz="2100" spc="-90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10" dirty="0">
                <a:solidFill>
                  <a:srgbClr val="EDEDED"/>
                </a:solidFill>
                <a:latin typeface="Roboto"/>
                <a:cs typeface="Roboto"/>
              </a:rPr>
              <a:t>ajaran</a:t>
            </a:r>
            <a:r>
              <a:rPr sz="2100" spc="-85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dirty="0">
                <a:solidFill>
                  <a:srgbClr val="EDEDED"/>
                </a:solidFill>
                <a:latin typeface="Roboto"/>
                <a:cs typeface="Roboto"/>
              </a:rPr>
              <a:t>agama</a:t>
            </a:r>
            <a:r>
              <a:rPr sz="2100" spc="-75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25" dirty="0">
                <a:solidFill>
                  <a:srgbClr val="EDEDED"/>
                </a:solidFill>
                <a:latin typeface="Roboto"/>
                <a:cs typeface="Roboto"/>
              </a:rPr>
              <a:t>di </a:t>
            </a:r>
            <a:r>
              <a:rPr sz="2100" spc="-30" dirty="0">
                <a:solidFill>
                  <a:srgbClr val="EDEDED"/>
                </a:solidFill>
                <a:latin typeface="Roboto"/>
                <a:cs typeface="Roboto"/>
              </a:rPr>
              <a:t>ruang</a:t>
            </a:r>
            <a:r>
              <a:rPr sz="2100" spc="-105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20" dirty="0">
                <a:solidFill>
                  <a:srgbClr val="EDEDED"/>
                </a:solidFill>
                <a:latin typeface="Roboto"/>
                <a:cs typeface="Roboto"/>
              </a:rPr>
              <a:t>publik</a:t>
            </a:r>
            <a:r>
              <a:rPr sz="2100" spc="-90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dirty="0">
                <a:solidFill>
                  <a:srgbClr val="EDEDED"/>
                </a:solidFill>
                <a:latin typeface="Roboto"/>
                <a:cs typeface="Roboto"/>
              </a:rPr>
              <a:t>dapat</a:t>
            </a:r>
            <a:r>
              <a:rPr sz="2100" spc="-60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10" dirty="0">
                <a:solidFill>
                  <a:srgbClr val="EDEDED"/>
                </a:solidFill>
                <a:latin typeface="Roboto"/>
                <a:cs typeface="Roboto"/>
              </a:rPr>
              <a:t>dinilai </a:t>
            </a:r>
            <a:r>
              <a:rPr sz="2100" dirty="0">
                <a:solidFill>
                  <a:srgbClr val="EDEDED"/>
                </a:solidFill>
                <a:latin typeface="Roboto"/>
                <a:cs typeface="Roboto"/>
              </a:rPr>
              <a:t>MELANGGAR</a:t>
            </a:r>
            <a:r>
              <a:rPr sz="2100" spc="70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10" dirty="0">
                <a:solidFill>
                  <a:srgbClr val="EDEDED"/>
                </a:solidFill>
                <a:latin typeface="Roboto"/>
                <a:cs typeface="Roboto"/>
              </a:rPr>
              <a:t>moderasi beragama</a:t>
            </a:r>
            <a:r>
              <a:rPr sz="2100" spc="-105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10" dirty="0">
                <a:solidFill>
                  <a:srgbClr val="EDEDED"/>
                </a:solidFill>
                <a:latin typeface="Roboto"/>
                <a:cs typeface="Roboto"/>
              </a:rPr>
              <a:t>apabila:</a:t>
            </a:r>
            <a:endParaRPr sz="2100">
              <a:latin typeface="Roboto"/>
              <a:cs typeface="Robo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02237" y="2868174"/>
            <a:ext cx="3449320" cy="159385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96265">
              <a:lnSpc>
                <a:spcPts val="2460"/>
              </a:lnSpc>
              <a:spcBef>
                <a:spcPts val="235"/>
              </a:spcBef>
            </a:pPr>
            <a:r>
              <a:rPr sz="2100" spc="-20" dirty="0">
                <a:solidFill>
                  <a:srgbClr val="EDEDED"/>
                </a:solidFill>
                <a:latin typeface="Roboto"/>
                <a:cs typeface="Roboto"/>
              </a:rPr>
              <a:t>melanggar</a:t>
            </a:r>
            <a:r>
              <a:rPr sz="2100" spc="-5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80" dirty="0">
                <a:solidFill>
                  <a:srgbClr val="EDEDED"/>
                </a:solidFill>
                <a:latin typeface="Roboto"/>
                <a:cs typeface="Roboto"/>
              </a:rPr>
              <a:t>nilai-</a:t>
            </a:r>
            <a:r>
              <a:rPr sz="2100" spc="-20" dirty="0">
                <a:solidFill>
                  <a:srgbClr val="EDEDED"/>
                </a:solidFill>
                <a:latin typeface="Roboto"/>
                <a:cs typeface="Roboto"/>
              </a:rPr>
              <a:t>nilai </a:t>
            </a:r>
            <a:r>
              <a:rPr sz="2100" spc="-10" dirty="0">
                <a:solidFill>
                  <a:srgbClr val="EDEDED"/>
                </a:solidFill>
                <a:latin typeface="Roboto"/>
                <a:cs typeface="Roboto"/>
              </a:rPr>
              <a:t>kemanusiaan; </a:t>
            </a:r>
            <a:r>
              <a:rPr sz="2100" spc="-20" dirty="0">
                <a:solidFill>
                  <a:srgbClr val="EDEDED"/>
                </a:solidFill>
                <a:latin typeface="Roboto"/>
                <a:cs typeface="Roboto"/>
              </a:rPr>
              <a:t>melanggar</a:t>
            </a:r>
            <a:r>
              <a:rPr sz="2100" spc="-50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10" dirty="0">
                <a:solidFill>
                  <a:srgbClr val="EDEDED"/>
                </a:solidFill>
                <a:latin typeface="Roboto"/>
                <a:cs typeface="Roboto"/>
              </a:rPr>
              <a:t>kesepakatan </a:t>
            </a:r>
            <a:r>
              <a:rPr sz="2100" spc="-25" dirty="0">
                <a:solidFill>
                  <a:srgbClr val="EDEDED"/>
                </a:solidFill>
                <a:latin typeface="Roboto"/>
                <a:cs typeface="Roboto"/>
              </a:rPr>
              <a:t>bersama;</a:t>
            </a:r>
            <a:r>
              <a:rPr sz="2100" spc="-70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25" dirty="0">
                <a:solidFill>
                  <a:srgbClr val="EDEDED"/>
                </a:solidFill>
                <a:latin typeface="Roboto"/>
                <a:cs typeface="Roboto"/>
              </a:rPr>
              <a:t>dan</a:t>
            </a:r>
            <a:endParaRPr sz="2100" dirty="0">
              <a:latin typeface="Roboto"/>
              <a:cs typeface="Roboto"/>
            </a:endParaRPr>
          </a:p>
          <a:p>
            <a:pPr marL="12700">
              <a:lnSpc>
                <a:spcPts val="2370"/>
              </a:lnSpc>
            </a:pPr>
            <a:r>
              <a:rPr sz="2100" spc="-20" dirty="0">
                <a:solidFill>
                  <a:srgbClr val="EDEDED"/>
                </a:solidFill>
                <a:latin typeface="Roboto"/>
                <a:cs typeface="Roboto"/>
              </a:rPr>
              <a:t>melanggar</a:t>
            </a:r>
            <a:r>
              <a:rPr sz="2100" spc="-65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dirty="0">
                <a:solidFill>
                  <a:srgbClr val="EDEDED"/>
                </a:solidFill>
                <a:latin typeface="Roboto"/>
                <a:cs typeface="Roboto"/>
              </a:rPr>
              <a:t>ketertiban</a:t>
            </a:r>
            <a:r>
              <a:rPr sz="2100" spc="-75" dirty="0">
                <a:solidFill>
                  <a:srgbClr val="EDEDED"/>
                </a:solidFill>
                <a:latin typeface="Roboto"/>
                <a:cs typeface="Roboto"/>
              </a:rPr>
              <a:t> </a:t>
            </a:r>
            <a:r>
              <a:rPr sz="2100" spc="-10" dirty="0">
                <a:solidFill>
                  <a:srgbClr val="EDEDED"/>
                </a:solidFill>
                <a:latin typeface="Roboto"/>
                <a:cs typeface="Roboto"/>
              </a:rPr>
              <a:t>umum.</a:t>
            </a:r>
            <a:endParaRPr sz="21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351</Words>
  <Application>Microsoft Office PowerPoint</Application>
  <PresentationFormat>Custom</PresentationFormat>
  <Paragraphs>74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MODERASI BERAGAMA BAGI PARA PEMUDA DAN MAHASISWA</vt:lpstr>
      <vt:lpstr>LIMA NILAI DASAR</vt:lpstr>
      <vt:lpstr>LIMA NILAI DASAR</vt:lpstr>
      <vt:lpstr>TUJUAN DAN PARAMETER</vt:lpstr>
      <vt:lpstr>PELANGGARAN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MODERASI BERAGAMA BAGI PARA PEMUDA DAN MAHASISWA</dc:title>
  <dc:creator>Fikom TU2</dc:creator>
  <cp:lastModifiedBy>Fikom TU2</cp:lastModifiedBy>
  <cp:revision>1</cp:revision>
  <dcterms:created xsi:type="dcterms:W3CDTF">2024-11-21T07:30:01Z</dcterms:created>
  <dcterms:modified xsi:type="dcterms:W3CDTF">2024-11-21T07:46:20Z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ducer">
    <vt:lpwstr>Skia/PDF m66</vt:lpwstr>
  </property>
</Properties>
</file>